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57" r:id="rId5"/>
    <p:sldId id="263" r:id="rId6"/>
    <p:sldId id="266" r:id="rId7"/>
    <p:sldId id="270" r:id="rId8"/>
    <p:sldId id="268" r:id="rId9"/>
    <p:sldId id="265" r:id="rId10"/>
    <p:sldId id="262" r:id="rId11"/>
    <p:sldId id="275" r:id="rId12"/>
    <p:sldId id="276" r:id="rId13"/>
    <p:sldId id="274" r:id="rId14"/>
    <p:sldId id="267" r:id="rId15"/>
    <p:sldId id="264" r:id="rId16"/>
    <p:sldId id="260" r:id="rId17"/>
    <p:sldId id="258" r:id="rId18"/>
    <p:sldId id="259" r:id="rId19"/>
    <p:sldId id="261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2765-B069-42D6-AEB3-E8087809061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7469-39B0-4E69-AE24-C8E02517A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8634" y="2058412"/>
            <a:ext cx="4446730" cy="3046988"/>
          </a:xfr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and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b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Top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5 </a:t>
            </a:r>
            <a:b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Auto Makers</a:t>
            </a:r>
            <a:b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1828800" cy="533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Sergio Silva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107" y="381000"/>
            <a:ext cx="7973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Automotive Family Tree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248400" y="6248400"/>
            <a:ext cx="2667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February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FOR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4444" b="8889"/>
          <a:stretch>
            <a:fillRect/>
          </a:stretch>
        </p:blipFill>
        <p:spPr>
          <a:xfrm>
            <a:off x="1905000" y="762000"/>
            <a:ext cx="5259387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FORD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5.4M Vehicles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RECAP: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12762" y="1600200"/>
            <a:ext cx="8097838" cy="4648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lang="en-US" sz="2800" b="1" dirty="0" smtClean="0"/>
              <a:t>There is a high level of collaboration and technology sharing between the major auto makers.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conclusion: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81000" y="1600200"/>
            <a:ext cx="8382000" cy="4648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533400" lvl="0" indent="-533400">
              <a:spcBef>
                <a:spcPct val="50000"/>
              </a:spcBef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lang="en-US" sz="2800" b="1" dirty="0" smtClean="0"/>
              <a:t>The top 5 auto makers have direct tires to their competitors, resulting </a:t>
            </a:r>
            <a:r>
              <a:rPr lang="en-US" sz="2800" b="1" dirty="0" smtClean="0"/>
              <a:t>in more efficient, cost-effective development of new vehicle </a:t>
            </a:r>
            <a:r>
              <a:rPr lang="en-US" sz="2800" b="1" smtClean="0"/>
              <a:t>technologies</a:t>
            </a:r>
            <a:r>
              <a:rPr lang="en-US" sz="2800" b="1" smtClean="0"/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PS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9885"/>
          <a:stretch>
            <a:fillRect/>
          </a:stretch>
        </p:blipFill>
        <p:spPr>
          <a:xfrm>
            <a:off x="0" y="762000"/>
            <a:ext cx="9144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PSA Peugeot Citroen, 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3.54M Vehicles (-1.5% from 2010)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HOND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20000"/>
          <a:stretch>
            <a:fillRect/>
          </a:stretch>
        </p:blipFill>
        <p:spPr>
          <a:xfrm>
            <a:off x="1676400" y="1295400"/>
            <a:ext cx="5791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HONDA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3.09M Vehicles (-13% from 2010)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DAIML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12222"/>
          <a:stretch>
            <a:fillRect/>
          </a:stretch>
        </p:blipFill>
        <p:spPr>
          <a:xfrm>
            <a:off x="1152525" y="762000"/>
            <a:ext cx="683895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DAIMLER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2.11M Vehicles (+11% from 2010)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BMW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1111"/>
          <a:stretch>
            <a:fillRect/>
          </a:stretch>
        </p:blipFill>
        <p:spPr>
          <a:xfrm>
            <a:off x="1657350" y="762000"/>
            <a:ext cx="5827713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BMW 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1.66M Vehicles (+14.2% from 2010)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CHRYSL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1800"/>
            <a:ext cx="9144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FIA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43163" y="0"/>
            <a:ext cx="4257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Did you know?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12762" y="1600200"/>
            <a:ext cx="8097838" cy="4648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major auto maker has ties to their competition, whether through ownership and/or technology sharing.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Overview: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12762" y="1600200"/>
            <a:ext cx="8097838" cy="4648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AutoNum type="arabicParenR"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automotive family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AutoNum type="arabicParenR"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5 auto makers based on sales volume:</a:t>
            </a:r>
          </a:p>
          <a:p>
            <a:pPr marL="990600" lvl="1" indent="-533400">
              <a:spcBef>
                <a:spcPct val="20000"/>
              </a:spcBef>
              <a:buFont typeface="+mj-lt"/>
              <a:buAutoNum type="alphaUcPeriod"/>
              <a:tabLst>
                <a:tab pos="266700" algn="l"/>
                <a:tab pos="630238" algn="l"/>
                <a:tab pos="1163638" algn="l"/>
              </a:tabLs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</a:t>
            </a:r>
          </a:p>
          <a:p>
            <a:pPr marL="990600" lvl="1" indent="-533400">
              <a:spcBef>
                <a:spcPct val="20000"/>
              </a:spcBef>
              <a:buFont typeface="Monotype Sorts" pitchFamily="2" charset="2"/>
              <a:buAutoNum type="alphaUcPeriod"/>
              <a:tabLst>
                <a:tab pos="266700" algn="l"/>
                <a:tab pos="630238" algn="l"/>
                <a:tab pos="1163638" algn="l"/>
              </a:tabLst>
            </a:pPr>
            <a:r>
              <a:rPr lang="en-US" sz="2800" b="1" dirty="0" smtClean="0"/>
              <a:t>2011 total sales and trend</a:t>
            </a:r>
          </a:p>
          <a:p>
            <a:pPr marL="990600" lvl="1" indent="-533400">
              <a:spcBef>
                <a:spcPct val="20000"/>
              </a:spcBef>
              <a:buFont typeface="Monotype Sorts" pitchFamily="2" charset="2"/>
              <a:buAutoNum type="alphaUcPeriod"/>
              <a:tabLst>
                <a:tab pos="266700" algn="l"/>
                <a:tab pos="630238" algn="l"/>
                <a:tab pos="1163638" algn="l"/>
              </a:tabLst>
            </a:pPr>
            <a:r>
              <a:rPr lang="en-US" sz="2800" b="1" dirty="0" smtClean="0"/>
              <a:t>Subsidiaries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AutoNum type="arabicParenR"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lang="en-US" sz="2800" b="1" dirty="0" smtClean="0"/>
              <a:t>Recap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AutoNum type="arabicParenR"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AutoNum type="arabicParenR"/>
              <a:tabLst>
                <a:tab pos="266700" algn="l"/>
                <a:tab pos="630238" algn="l"/>
                <a:tab pos="116363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</a:t>
            </a:r>
          </a:p>
          <a:p>
            <a:pPr marL="533400" marR="0" lvl="0" indent="-5334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6700" algn="l"/>
                <a:tab pos="630238" algn="l"/>
                <a:tab pos="1163638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FamilyTreeAugust2010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3999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3820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000" b="1" dirty="0" smtClean="0"/>
              <a:t>Automotive Family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G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5556" b="8889"/>
          <a:stretch>
            <a:fillRect/>
          </a:stretch>
        </p:blipFill>
        <p:spPr>
          <a:xfrm>
            <a:off x="1017587" y="947058"/>
            <a:ext cx="7135813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3820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000" b="1" dirty="0" smtClean="0"/>
              <a:t>#1 - GENERAL MOTORS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 Total Sales: 9.03M Vehicles (25% of which in China)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(+7.6% from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raining\Automotive Family Tree Pics\Auto%20Family%20Tree-PORSCHE.jpg"/>
          <p:cNvPicPr>
            <a:picLocks noChangeAspect="1" noChangeArrowheads="1"/>
          </p:cNvPicPr>
          <p:nvPr/>
        </p:nvPicPr>
        <p:blipFill>
          <a:blip r:embed="rId2" cstate="print"/>
          <a:srcRect b="680"/>
          <a:stretch>
            <a:fillRect/>
          </a:stretch>
        </p:blipFill>
        <p:spPr bwMode="auto">
          <a:xfrm>
            <a:off x="389271" y="500742"/>
            <a:ext cx="8145129" cy="635725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#2 – VOLKSWAGEN AG: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8.16M Vehicles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(+14.3% from 2010)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TOYOT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6667" b="5079"/>
          <a:stretch>
            <a:fillRect/>
          </a:stretch>
        </p:blipFill>
        <p:spPr>
          <a:xfrm>
            <a:off x="381000" y="914400"/>
            <a:ext cx="8245273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#3 – TOYOTA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7.9M Vehicles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(-7.6%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2010)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RENAUL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03275"/>
            <a:ext cx="9144000" cy="60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#4 – RENAULT -NISSAN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7.39M Vehicles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(+10.3% from 2010)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%20Family%20Tree-HYUNDAIK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7778" b="16667"/>
          <a:stretch>
            <a:fillRect/>
          </a:stretch>
        </p:blipFill>
        <p:spPr>
          <a:xfrm>
            <a:off x="1447800" y="1219200"/>
            <a:ext cx="617855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#5 – HYUNDAI-KIA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+mj-lt"/>
                <a:ea typeface="+mj-ea"/>
                <a:cs typeface="+mj-cs"/>
              </a:rPr>
              <a:t>2011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Sales: 6.59M Vehicles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(+12.4% from 2010)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261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and     Top 5    Auto Makers  </vt:lpstr>
      <vt:lpstr>Did you know?</vt:lpstr>
      <vt:lpstr>Overview:</vt:lpstr>
      <vt:lpstr>Slide 4</vt:lpstr>
      <vt:lpstr>Slide 5</vt:lpstr>
      <vt:lpstr>Slide 6</vt:lpstr>
      <vt:lpstr>Slide 7</vt:lpstr>
      <vt:lpstr>Slide 8</vt:lpstr>
      <vt:lpstr>Slide 9</vt:lpstr>
      <vt:lpstr>Slide 10</vt:lpstr>
      <vt:lpstr>RECAP:</vt:lpstr>
      <vt:lpstr>conclusion:</vt:lpstr>
      <vt:lpstr>Questions?</vt:lpstr>
      <vt:lpstr>Slide 14</vt:lpstr>
      <vt:lpstr>Slide 15</vt:lpstr>
      <vt:lpstr>Slide 16</vt:lpstr>
      <vt:lpstr>Slide 17</vt:lpstr>
      <vt:lpstr>Slide 18</vt:lpstr>
      <vt:lpstr>Slide 19</vt:lpstr>
    </vt:vector>
  </TitlesOfParts>
  <Company>CSC\GDLS-C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silvas2</dc:creator>
  <cp:lastModifiedBy>silvas2</cp:lastModifiedBy>
  <cp:revision>62</cp:revision>
  <dcterms:created xsi:type="dcterms:W3CDTF">2012-02-13T13:49:22Z</dcterms:created>
  <dcterms:modified xsi:type="dcterms:W3CDTF">2012-02-15T12:33:11Z</dcterms:modified>
</cp:coreProperties>
</file>